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6" r:id="rId1"/>
  </p:sldMasterIdLst>
  <p:sldIdLst>
    <p:sldId id="257" r:id="rId2"/>
    <p:sldId id="258" r:id="rId3"/>
    <p:sldId id="283" r:id="rId4"/>
    <p:sldId id="285" r:id="rId5"/>
    <p:sldId id="286" r:id="rId6"/>
    <p:sldId id="287" r:id="rId7"/>
    <p:sldId id="288" r:id="rId8"/>
    <p:sldId id="289" r:id="rId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t>09-Nov-22</a:t>
            </a:fld>
            <a:endParaRPr lang="en-US"/>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6" name="عنصر نائب لرقم الشريحة 5"/>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6" name="عنصر نائب لرقم الشريحة 5"/>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400" b="0" i="0">
                <a:solidFill>
                  <a:srgbClr val="464652"/>
                </a:solidFill>
                <a:latin typeface="Times New Roman"/>
                <a:cs typeface="Times New Roman"/>
              </a:defRPr>
            </a:lvl1pPr>
          </a:lstStyle>
          <a:p>
            <a:pPr marL="12700">
              <a:lnSpc>
                <a:spcPts val="1630"/>
              </a:lnSpc>
            </a:pPr>
            <a:r>
              <a:rPr spc="-5" dirty="0"/>
              <a:t>Copyright </a:t>
            </a:r>
            <a:r>
              <a:rPr dirty="0"/>
              <a:t>2015 John </a:t>
            </a:r>
            <a:r>
              <a:rPr spc="-15" dirty="0"/>
              <a:t>Wiley </a:t>
            </a:r>
            <a:r>
              <a:rPr dirty="0"/>
              <a:t>&amp; Sons,</a:t>
            </a:r>
            <a:r>
              <a:rPr spc="-135" dirty="0"/>
              <a:t> </a:t>
            </a:r>
            <a:r>
              <a:rPr dirty="0"/>
              <a:t>Inc.</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09-Nov-22</a:t>
            </a:fld>
            <a:endParaRPr lang="en-US"/>
          </a:p>
        </p:txBody>
      </p:sp>
      <p:sp>
        <p:nvSpPr>
          <p:cNvPr id="4" name="Holder 4"/>
          <p:cNvSpPr>
            <a:spLocks noGrp="1"/>
          </p:cNvSpPr>
          <p:nvPr>
            <p:ph type="sldNum" sz="quarter" idx="7"/>
          </p:nvPr>
        </p:nvSpPr>
        <p:spPr/>
        <p:txBody>
          <a:bodyPr lIns="0" tIns="0" rIns="0" bIns="0"/>
          <a:lstStyle>
            <a:lvl1pPr>
              <a:defRPr sz="1400" b="0" i="0">
                <a:solidFill>
                  <a:srgbClr val="464652"/>
                </a:solidFill>
                <a:latin typeface="Times New Roman"/>
                <a:cs typeface="Times New Roman"/>
              </a:defRPr>
            </a:lvl1pPr>
          </a:lstStyle>
          <a:p>
            <a:pPr marL="12700">
              <a:lnSpc>
                <a:spcPct val="100000"/>
              </a:lnSpc>
              <a:spcBef>
                <a:spcPts val="15"/>
              </a:spcBef>
            </a:pPr>
            <a:r>
              <a:rPr dirty="0"/>
              <a:t>4-</a:t>
            </a: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D8BD707-D9CF-40AE-B4C6-C98DA3205C09}" type="datetimeFigureOut">
              <a:rPr lang="en-US" smtClean="0"/>
              <a:t>09-Nov-22</a:t>
            </a:fld>
            <a:endParaRPr lang="en-US"/>
          </a:p>
        </p:txBody>
      </p:sp>
      <p:sp>
        <p:nvSpPr>
          <p:cNvPr id="9" name="عنصر نائب لرقم الشريحة 8"/>
          <p:cNvSpPr>
            <a:spLocks noGrp="1"/>
          </p:cNvSpPr>
          <p:nvPr>
            <p:ph type="sldNum" sz="quarter" idx="15"/>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10" name="عنصر نائب للتذييل 9"/>
          <p:cNvSpPr>
            <a:spLocks noGrp="1"/>
          </p:cNvSpPr>
          <p:nvPr>
            <p:ph type="ftr" sz="quarter" idx="16"/>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D8BD707-D9CF-40AE-B4C6-C98DA3205C09}" type="datetimeFigureOut">
              <a:rPr lang="en-US" smtClean="0"/>
              <a:t>09-Nov-22</a:t>
            </a:fld>
            <a:endParaRPr lang="en-US"/>
          </a:p>
        </p:txBody>
      </p:sp>
      <p:sp>
        <p:nvSpPr>
          <p:cNvPr id="6" name="عنصر نائب للتذييل 5"/>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7" name="عنصر نائب لرقم الشريحة 6"/>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D8BD707-D9CF-40AE-B4C6-C98DA3205C09}" type="datetimeFigureOut">
              <a:rPr lang="en-US" smtClean="0"/>
              <a:t>09-Nov-22</a:t>
            </a:fld>
            <a:endParaRPr lang="en-US"/>
          </a:p>
        </p:txBody>
      </p:sp>
      <p:sp>
        <p:nvSpPr>
          <p:cNvPr id="8" name="عنصر نائب للتذييل 7"/>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9" name="عنصر نائب لرقم الشريحة 8"/>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D8BD707-D9CF-40AE-B4C6-C98DA3205C09}" type="datetimeFigureOut">
              <a:rPr lang="en-US" smtClean="0"/>
              <a:t>09-Nov-22</a:t>
            </a:fld>
            <a:endParaRPr lang="en-US"/>
          </a:p>
        </p:txBody>
      </p:sp>
      <p:sp>
        <p:nvSpPr>
          <p:cNvPr id="7" name="عنصر نائب لرقم الشريحة 6"/>
          <p:cNvSpPr>
            <a:spLocks noGrp="1"/>
          </p:cNvSpPr>
          <p:nvPr>
            <p:ph type="sldNum" sz="quarter" idx="11"/>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8" name="عنصر نائب للتذييل 7"/>
          <p:cNvSpPr>
            <a:spLocks noGrp="1"/>
          </p:cNvSpPr>
          <p:nvPr>
            <p:ph type="ftr" sz="quarter" idx="12"/>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8BD707-D9CF-40AE-B4C6-C98DA3205C09}" type="datetimeFigureOut">
              <a:rPr lang="en-US" smtClean="0"/>
              <a:t>09-Nov-22</a:t>
            </a:fld>
            <a:endParaRPr lang="en-US"/>
          </a:p>
        </p:txBody>
      </p:sp>
      <p:sp>
        <p:nvSpPr>
          <p:cNvPr id="3" name="عنصر نائب للتذييل 2"/>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4" name="عنصر نائب لرقم الشريحة 3"/>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D8BD707-D9CF-40AE-B4C6-C98DA3205C09}" type="datetimeFigureOut">
              <a:rPr lang="en-US" smtClean="0"/>
              <a:t>09-Nov-22</a:t>
            </a:fld>
            <a:endParaRPr lang="en-US"/>
          </a:p>
        </p:txBody>
      </p:sp>
      <p:sp>
        <p:nvSpPr>
          <p:cNvPr id="22" name="عنصر نائب لرقم الشريحة 21"/>
          <p:cNvSpPr>
            <a:spLocks noGrp="1"/>
          </p:cNvSpPr>
          <p:nvPr>
            <p:ph type="sldNum" sz="quarter" idx="15"/>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23" name="عنصر نائب للتذييل 22"/>
          <p:cNvSpPr>
            <a:spLocks noGrp="1"/>
          </p:cNvSpPr>
          <p:nvPr>
            <p:ph type="ftr" sz="quarter" idx="16"/>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D8BD707-D9CF-40AE-B4C6-C98DA3205C09}" type="datetimeFigureOut">
              <a:rPr lang="en-US" smtClean="0"/>
              <a:t>09-Nov-22</a:t>
            </a:fld>
            <a:endParaRPr lang="en-US"/>
          </a:p>
        </p:txBody>
      </p:sp>
      <p:sp>
        <p:nvSpPr>
          <p:cNvPr id="18" name="عنصر نائب لرقم الشريحة 17"/>
          <p:cNvSpPr>
            <a:spLocks noGrp="1"/>
          </p:cNvSpPr>
          <p:nvPr>
            <p:ph type="sldNum" sz="quarter" idx="11"/>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21" name="عنصر نائب للتذييل 20"/>
          <p:cNvSpPr>
            <a:spLocks noGrp="1"/>
          </p:cNvSpPr>
          <p:nvPr>
            <p:ph type="ftr" sz="quarter" idx="12"/>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t>09-Nov-22</a:t>
            </a:fld>
            <a:endParaRPr lang="en-US"/>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4400" y="2438400"/>
            <a:ext cx="7086600" cy="629018"/>
          </a:xfrm>
          <a:prstGeom prst="rect">
            <a:avLst/>
          </a:prstGeom>
        </p:spPr>
        <p:txBody>
          <a:bodyPr vert="horz" wrap="square" lIns="0" tIns="13335" rIns="0" bIns="0" rtlCol="0">
            <a:spAutoFit/>
          </a:bodyPr>
          <a:lstStyle/>
          <a:p>
            <a:pPr marR="228600" algn="ctr">
              <a:lnSpc>
                <a:spcPct val="100000"/>
              </a:lnSpc>
              <a:spcBef>
                <a:spcPts val="105"/>
              </a:spcBef>
            </a:pPr>
            <a:r>
              <a:rPr lang="en-US" sz="4000" b="1" dirty="0" smtClean="0">
                <a:solidFill>
                  <a:srgbClr val="FF0000"/>
                </a:solidFill>
                <a:latin typeface="Times New Roman"/>
                <a:cs typeface="Times New Roman"/>
              </a:rPr>
              <a:t>COMPUTER ETHICS</a:t>
            </a:r>
            <a:endParaRPr sz="4000" b="1" dirty="0">
              <a:solidFill>
                <a:srgbClr val="FF0000"/>
              </a:solidFill>
              <a:latin typeface="Times New Roman"/>
              <a:cs typeface="Times New Roman"/>
            </a:endParaRPr>
          </a:p>
        </p:txBody>
      </p:sp>
      <p:sp>
        <p:nvSpPr>
          <p:cNvPr id="5" name="مربع نص 4"/>
          <p:cNvSpPr txBox="1"/>
          <p:nvPr/>
        </p:nvSpPr>
        <p:spPr>
          <a:xfrm>
            <a:off x="152400" y="3429000"/>
            <a:ext cx="8991600" cy="5386090"/>
          </a:xfrm>
          <a:prstGeom prst="rect">
            <a:avLst/>
          </a:prstGeom>
          <a:noFill/>
        </p:spPr>
        <p:txBody>
          <a:bodyPr wrap="square" rtlCol="1">
            <a:spAutoFit/>
          </a:bodyPr>
          <a:lstStyle/>
          <a:p>
            <a:pPr algn="ctr"/>
            <a:r>
              <a:rPr lang="ar-IQ" sz="2800" b="1" dirty="0" smtClean="0"/>
              <a:t>المحاضرة التاسعة</a:t>
            </a:r>
            <a:endParaRPr lang="en-US" sz="2800" b="1" dirty="0" smtClean="0"/>
          </a:p>
          <a:p>
            <a:pPr algn="ctr"/>
            <a:r>
              <a:rPr lang="ar-IQ" sz="2800" b="1" dirty="0" smtClean="0"/>
              <a:t>تتضمن المواضيع الاتية:</a:t>
            </a:r>
          </a:p>
          <a:p>
            <a:pPr marL="457200" indent="-457200">
              <a:buAutoNum type="arabicPeriod"/>
            </a:pPr>
            <a:r>
              <a:rPr lang="en-US" sz="2000" b="1" dirty="0" smtClean="0">
                <a:solidFill>
                  <a:srgbClr val="FF0000"/>
                </a:solidFill>
              </a:rPr>
              <a:t>Why </a:t>
            </a:r>
            <a:r>
              <a:rPr lang="en-US" sz="2000" b="1" dirty="0">
                <a:solidFill>
                  <a:srgbClr val="FF0000"/>
                </a:solidFill>
              </a:rPr>
              <a:t>the Internet is different from other means in relation to </a:t>
            </a:r>
            <a:r>
              <a:rPr lang="en-US" sz="2000" b="1" dirty="0" smtClean="0">
                <a:solidFill>
                  <a:srgbClr val="FF0000"/>
                </a:solidFill>
              </a:rPr>
              <a:t>privacy</a:t>
            </a:r>
          </a:p>
          <a:p>
            <a:pPr marL="457200" indent="-457200">
              <a:buAutoNum type="arabicPeriod"/>
            </a:pPr>
            <a:endParaRPr lang="en-US" sz="2000" b="1" dirty="0" smtClean="0">
              <a:solidFill>
                <a:srgbClr val="FF0000"/>
              </a:solidFill>
            </a:endParaRPr>
          </a:p>
          <a:p>
            <a:r>
              <a:rPr lang="en-US" sz="2000" b="1" dirty="0" smtClean="0">
                <a:solidFill>
                  <a:srgbClr val="FF0000"/>
                </a:solidFill>
              </a:rPr>
              <a:t>2. </a:t>
            </a:r>
            <a:r>
              <a:rPr lang="en-US" sz="2000" b="1" dirty="0">
                <a:solidFill>
                  <a:srgbClr val="FF0000"/>
                </a:solidFill>
              </a:rPr>
              <a:t>Modern technologies and their impact on information privacy</a:t>
            </a:r>
          </a:p>
          <a:p>
            <a:endParaRPr lang="en-US" sz="2000" b="1" dirty="0">
              <a:solidFill>
                <a:srgbClr val="FF0000"/>
              </a:solidFill>
            </a:endParaRPr>
          </a:p>
          <a:p>
            <a:endParaRPr lang="en-US" sz="2000" b="1" dirty="0">
              <a:solidFill>
                <a:srgbClr val="FF0000"/>
              </a:solidFill>
            </a:endParaRPr>
          </a:p>
          <a:p>
            <a:endParaRPr lang="en-US" sz="2800" b="1" dirty="0" smtClean="0">
              <a:solidFill>
                <a:srgbClr val="FF0000"/>
              </a:solidFill>
            </a:endParaRPr>
          </a:p>
          <a:p>
            <a:endParaRPr lang="en-US" sz="2800" b="1" dirty="0">
              <a:solidFill>
                <a:srgbClr val="FF0000"/>
              </a:solidFill>
            </a:endParaRPr>
          </a:p>
          <a:p>
            <a:pPr marL="514350" indent="-514350" algn="ctr">
              <a:buFontTx/>
              <a:buAutoNum type="arabicPeriod"/>
            </a:pPr>
            <a:endParaRPr lang="en-US" sz="2800" b="1" dirty="0">
              <a:solidFill>
                <a:srgbClr val="FF0000"/>
              </a:solidFill>
            </a:endParaRPr>
          </a:p>
          <a:p>
            <a:pPr marL="514350" indent="-514350" algn="ctr">
              <a:buAutoNum type="arabicPeriod"/>
            </a:pPr>
            <a:endParaRPr lang="en-US" sz="2800" b="1" dirty="0" smtClean="0">
              <a:solidFill>
                <a:srgbClr val="FF0000"/>
              </a:solidFill>
            </a:endParaRPr>
          </a:p>
          <a:p>
            <a:pPr marL="514350" indent="-514350" algn="ctr">
              <a:buAutoNum type="arabicPeriod"/>
            </a:pPr>
            <a:endParaRPr lang="en-US" sz="2800" b="1" dirty="0">
              <a:solidFill>
                <a:srgbClr val="FF0000"/>
              </a:solidFill>
            </a:endParaRPr>
          </a:p>
          <a:p>
            <a:pPr algn="ctr"/>
            <a:endParaRPr lang="ar-IQ"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454151" y="6432803"/>
            <a:ext cx="120650" cy="190500"/>
          </a:xfrm>
          <a:custGeom>
            <a:avLst/>
            <a:gdLst/>
            <a:ahLst/>
            <a:cxnLst/>
            <a:rect l="l" t="t" r="r" b="b"/>
            <a:pathLst>
              <a:path w="120650" h="190500">
                <a:moveTo>
                  <a:pt x="0" y="0"/>
                </a:moveTo>
                <a:lnTo>
                  <a:pt x="0" y="190500"/>
                </a:lnTo>
                <a:lnTo>
                  <a:pt x="120396" y="95250"/>
                </a:lnTo>
                <a:lnTo>
                  <a:pt x="0" y="0"/>
                </a:lnTo>
                <a:close/>
              </a:path>
            </a:pathLst>
          </a:custGeom>
          <a:solidFill>
            <a:srgbClr val="9FB8CD"/>
          </a:solidFill>
        </p:spPr>
        <p:txBody>
          <a:bodyPr wrap="square" lIns="0" tIns="0" rIns="0" bIns="0" rtlCol="0"/>
          <a:lstStyle/>
          <a:p>
            <a:endParaRPr/>
          </a:p>
        </p:txBody>
      </p:sp>
      <p:sp>
        <p:nvSpPr>
          <p:cNvPr id="2" name="مربع نص 1"/>
          <p:cNvSpPr txBox="1"/>
          <p:nvPr/>
        </p:nvSpPr>
        <p:spPr>
          <a:xfrm>
            <a:off x="514476" y="762000"/>
            <a:ext cx="8096124" cy="5539978"/>
          </a:xfrm>
          <a:prstGeom prst="rect">
            <a:avLst/>
          </a:prstGeom>
          <a:noFill/>
        </p:spPr>
        <p:txBody>
          <a:bodyPr wrap="square" rtlCol="1">
            <a:spAutoFit/>
          </a:bodyPr>
          <a:lstStyle/>
          <a:p>
            <a:pPr algn="just"/>
            <a:r>
              <a:rPr lang="en-US" sz="2800" b="1" dirty="0">
                <a:solidFill>
                  <a:srgbClr val="FF0000"/>
                </a:solidFill>
              </a:rPr>
              <a:t>Why the Internet is different from other means in relation to privacy: -</a:t>
            </a:r>
          </a:p>
          <a:p>
            <a:pPr algn="just"/>
            <a:r>
              <a:rPr lang="en-US" sz="2800" b="1" dirty="0"/>
              <a:t>         The development of a system to protect privacy in the internet environment must take into account the nature of the specific threats to which it is exposed privacy in the scope of the use of internet operations, the internet creates a series of new challenges in the face of plans consumer protection and protection of privacy. These challenges are as follows:</a:t>
            </a:r>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28600" y="457200"/>
            <a:ext cx="8458200" cy="4062651"/>
          </a:xfrm>
          <a:prstGeom prst="rect">
            <a:avLst/>
          </a:prstGeom>
          <a:noFill/>
        </p:spPr>
        <p:txBody>
          <a:bodyPr wrap="square" rtlCol="1">
            <a:spAutoFit/>
          </a:bodyPr>
          <a:lstStyle/>
          <a:p>
            <a:pPr algn="just"/>
            <a:r>
              <a:rPr lang="en-US" sz="2400" b="1" dirty="0"/>
              <a:t>1.The Internet increases the amount of data collected, processed and stored</a:t>
            </a:r>
          </a:p>
          <a:p>
            <a:pPr algn="just"/>
            <a:r>
              <a:rPr lang="en-US" sz="2400" b="1" dirty="0"/>
              <a:t>The Internet has seen a growing trend towards data collection in the real world as it becomes easier in the internet environment in terms of accessibility, more convenient for tabulation due to computing techniques, and becomes easier to exchange in the light of the means of exchanging information in all its forms made available by the Internet and the software of navigation.</a:t>
            </a:r>
          </a:p>
          <a:p>
            <a:endParaRPr lang="ar-IQ" dirty="0"/>
          </a:p>
        </p:txBody>
      </p:sp>
    </p:spTree>
    <p:extLst>
      <p:ext uri="{BB962C8B-B14F-4D97-AF65-F5344CB8AC3E}">
        <p14:creationId xmlns:p14="http://schemas.microsoft.com/office/powerpoint/2010/main" val="92580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33400" y="533400"/>
            <a:ext cx="8305800" cy="6247864"/>
          </a:xfrm>
          <a:prstGeom prst="rect">
            <a:avLst/>
          </a:prstGeom>
          <a:noFill/>
        </p:spPr>
        <p:txBody>
          <a:bodyPr wrap="square" rtlCol="1">
            <a:spAutoFit/>
          </a:bodyPr>
          <a:lstStyle/>
          <a:p>
            <a:r>
              <a:rPr lang="en-US" sz="2800" b="1" dirty="0"/>
              <a:t>2.The Internet has facilitated the globalization of information and communications::In the Internet environment, information and communication flows across boundaries without regard to geography and sovereignty. Individuals give their information to internal and external entities and possibly to unknown entities. This raises the risk of misuse of this data, especially in countries where there is no legal protection for personal data.</a:t>
            </a:r>
          </a:p>
          <a:p>
            <a:r>
              <a:rPr lang="en-US" sz="3200" b="1" dirty="0"/>
              <a:t> </a:t>
            </a:r>
          </a:p>
          <a:p>
            <a:endParaRPr lang="ar-IQ" sz="3200" b="1" dirty="0"/>
          </a:p>
        </p:txBody>
      </p:sp>
    </p:spTree>
    <p:extLst>
      <p:ext uri="{BB962C8B-B14F-4D97-AF65-F5344CB8AC3E}">
        <p14:creationId xmlns:p14="http://schemas.microsoft.com/office/powerpoint/2010/main" val="175401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152400" y="381000"/>
            <a:ext cx="8153400" cy="6092952"/>
          </a:xfrm>
        </p:spPr>
        <p:txBody>
          <a:bodyPr>
            <a:normAutofit/>
          </a:bodyPr>
          <a:lstStyle/>
          <a:p>
            <a:pPr marL="0" indent="0" algn="l">
              <a:buNone/>
            </a:pPr>
            <a:r>
              <a:rPr lang="en-US" dirty="0"/>
              <a:t> </a:t>
            </a:r>
          </a:p>
          <a:p>
            <a:pPr marL="0" indent="0" algn="l">
              <a:buNone/>
            </a:pPr>
            <a:r>
              <a:rPr lang="en-US" dirty="0"/>
              <a:t>3.The challenge of loss of centralization and mechanisms of control and control</a:t>
            </a:r>
          </a:p>
          <a:p>
            <a:pPr marL="0" indent="0" algn="l">
              <a:buNone/>
            </a:pPr>
            <a:r>
              <a:rPr lang="en-US" dirty="0"/>
              <a:t>The adoption of a national law or the development of an appropriate national strategy for the protection of a human rights may be effective due to the element of control and sovereignty and the ability to control and prevent or perpetrate aggression, which also allows compensation and prosecution of violators, but how is the situation under the Internet owned by each person and which are not owned by anyone, and where there is no central authority or sovereign authority that provides protection or provides the opportunity and mechanism for legal protection when an attack occurs.</a:t>
            </a:r>
          </a:p>
          <a:p>
            <a:pPr algn="l"/>
            <a:endParaRPr lang="ar-IQ" dirty="0"/>
          </a:p>
        </p:txBody>
      </p:sp>
    </p:spTree>
    <p:extLst>
      <p:ext uri="{BB962C8B-B14F-4D97-AF65-F5344CB8AC3E}">
        <p14:creationId xmlns:p14="http://schemas.microsoft.com/office/powerpoint/2010/main" val="4163043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1447800"/>
            <a:ext cx="7467600" cy="4873752"/>
          </a:xfrm>
        </p:spPr>
        <p:txBody>
          <a:bodyPr>
            <a:normAutofit/>
          </a:bodyPr>
          <a:lstStyle/>
          <a:p>
            <a:pPr marL="0" indent="0" algn="just">
              <a:buNone/>
            </a:pPr>
            <a:r>
              <a:rPr lang="en-US" dirty="0"/>
              <a:t> </a:t>
            </a:r>
          </a:p>
          <a:p>
            <a:endParaRPr lang="ar-IQ" dirty="0"/>
          </a:p>
        </p:txBody>
      </p:sp>
      <p:sp>
        <p:nvSpPr>
          <p:cNvPr id="6" name="مربع نص 5"/>
          <p:cNvSpPr txBox="1"/>
          <p:nvPr/>
        </p:nvSpPr>
        <p:spPr>
          <a:xfrm>
            <a:off x="609600" y="914400"/>
            <a:ext cx="7620000" cy="6463308"/>
          </a:xfrm>
          <a:prstGeom prst="rect">
            <a:avLst/>
          </a:prstGeom>
          <a:noFill/>
        </p:spPr>
        <p:txBody>
          <a:bodyPr wrap="square" rtlCol="1">
            <a:spAutoFit/>
          </a:bodyPr>
          <a:lstStyle/>
          <a:p>
            <a:r>
              <a:rPr lang="en-US" sz="3200" b="1" dirty="0">
                <a:solidFill>
                  <a:srgbClr val="FF0000"/>
                </a:solidFill>
              </a:rPr>
              <a:t>Modern technologies and their impact on information privacy</a:t>
            </a:r>
          </a:p>
          <a:p>
            <a:r>
              <a:rPr lang="en-US" dirty="0"/>
              <a:t> </a:t>
            </a:r>
          </a:p>
          <a:p>
            <a:pPr algn="just"/>
            <a:r>
              <a:rPr lang="en-US" sz="2400" dirty="0"/>
              <a:t>        </a:t>
            </a:r>
            <a:r>
              <a:rPr lang="en-US" sz="2000" dirty="0"/>
              <a:t> </a:t>
            </a:r>
            <a:r>
              <a:rPr lang="en-US" sz="2400" b="1" dirty="0"/>
              <a:t>The risks of modern technologies are increasing in terms of privacy protection, such as video surveillance cameras, identity cards, electronic databases, personal databases, means of intercepting and controlling mail and communications, and controlling the work environment.</a:t>
            </a:r>
          </a:p>
          <a:p>
            <a:pPr algn="just"/>
            <a:r>
              <a:rPr lang="en-US" sz="2400" b="1" dirty="0"/>
              <a:t>The breach of privacy on the Internet can be done by three basic entities: Internet Service Provider and Sites visited by the browser, as well as Internet hackers, (Hackers) Individuals or security and intelligence agencies. </a:t>
            </a:r>
          </a:p>
          <a:p>
            <a:endParaRPr lang="ar-IQ" sz="2000" dirty="0"/>
          </a:p>
        </p:txBody>
      </p:sp>
    </p:spTree>
    <p:extLst>
      <p:ext uri="{BB962C8B-B14F-4D97-AF65-F5344CB8AC3E}">
        <p14:creationId xmlns:p14="http://schemas.microsoft.com/office/powerpoint/2010/main" val="3205890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914400"/>
            <a:ext cx="7467600" cy="5559552"/>
          </a:xfrm>
        </p:spPr>
        <p:txBody>
          <a:bodyPr>
            <a:normAutofit fontScale="77500" lnSpcReduction="20000"/>
          </a:bodyPr>
          <a:lstStyle/>
          <a:p>
            <a:pPr marL="0" indent="0" algn="just">
              <a:buNone/>
            </a:pPr>
            <a:r>
              <a:rPr lang="en-US" dirty="0"/>
              <a:t> </a:t>
            </a:r>
            <a:endParaRPr lang="en-US" sz="3400" dirty="0"/>
          </a:p>
          <a:p>
            <a:pPr marL="0" indent="0" algn="just">
              <a:buNone/>
            </a:pPr>
            <a:r>
              <a:rPr lang="en-US" sz="3600" dirty="0"/>
              <a:t>That the Internet Service Provider can monitor everything you do on the Internet (place and time of access to the network, sites visited, words searched, messages, emails exchanged etc.), from Internet Protocol the user's Internet number and other devices through Packet, </a:t>
            </a:r>
            <a:r>
              <a:rPr lang="en-US" sz="3600" dirty="0" err="1"/>
              <a:t>Proxy,Sniffer</a:t>
            </a:r>
            <a:r>
              <a:rPr lang="en-US" sz="3600" dirty="0"/>
              <a:t> : It is a software capable of analyzing every movement on the web. ,</a:t>
            </a:r>
          </a:p>
          <a:p>
            <a:pPr marL="0" indent="0" algn="just">
              <a:buNone/>
            </a:pPr>
            <a:r>
              <a:rPr lang="en-US" sz="3600" dirty="0"/>
              <a:t>The websites visited by the browser are able to determine the movement of the browser, through the introduction of small files known </a:t>
            </a:r>
            <a:r>
              <a:rPr lang="en-US" sz="3600" dirty="0" err="1"/>
              <a:t>as«Cookies</a:t>
            </a:r>
            <a:r>
              <a:rPr lang="en-US" sz="3600" dirty="0"/>
              <a:t>» on the hard disk  in the computer. </a:t>
            </a:r>
            <a:endParaRPr lang="ar-IQ" sz="3400" dirty="0"/>
          </a:p>
        </p:txBody>
      </p:sp>
    </p:spTree>
    <p:extLst>
      <p:ext uri="{BB962C8B-B14F-4D97-AF65-F5344CB8AC3E}">
        <p14:creationId xmlns:p14="http://schemas.microsoft.com/office/powerpoint/2010/main" val="921645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a:bodyPr>
          <a:lstStyle/>
          <a:p>
            <a:pPr marL="0" indent="0" algn="just">
              <a:buNone/>
            </a:pPr>
            <a:r>
              <a:rPr lang="en-US" dirty="0"/>
              <a:t>In addition to the E-forums and social networking sites, most notably Twitter and Facebook, contain gaps that allow hackers to see the details of personal details of their subscribers</a:t>
            </a:r>
            <a:r>
              <a:rPr lang="en-US" dirty="0" smtClean="0"/>
              <a:t>,                                                               </a:t>
            </a:r>
            <a:endParaRPr lang="en-US" dirty="0"/>
          </a:p>
          <a:p>
            <a:pPr marL="0" indent="0" algn="just">
              <a:buNone/>
            </a:pPr>
            <a:r>
              <a:rPr lang="en-US" dirty="0"/>
              <a:t> </a:t>
            </a:r>
            <a:r>
              <a:rPr lang="en-US" dirty="0" smtClean="0"/>
              <a:t>although </a:t>
            </a:r>
            <a:r>
              <a:rPr lang="en-US" dirty="0"/>
              <a:t>these sites are constantly working to devise ways to protect privacy. It represents the biggest challenge facing individuals, businesses and websites, and it seems, Hacking is a breakthrough it is like an open war, not a fixed base, but only for each side to benefit from the gaps of the other. It is usually done through complex programs and different forms, which may reach to the extent of monitoring our personal movements, by penetrating laptops, and watching us </a:t>
            </a:r>
            <a:r>
              <a:rPr lang="ar-IQ" dirty="0" smtClean="0"/>
              <a:t>       </a:t>
            </a:r>
            <a:r>
              <a:rPr lang="en-US" dirty="0" smtClean="0"/>
              <a:t>inside </a:t>
            </a:r>
            <a:r>
              <a:rPr lang="en-US" dirty="0"/>
              <a:t>our homes</a:t>
            </a:r>
          </a:p>
          <a:p>
            <a:endParaRPr lang="ar-IQ" dirty="0"/>
          </a:p>
        </p:txBody>
      </p:sp>
    </p:spTree>
    <p:extLst>
      <p:ext uri="{BB962C8B-B14F-4D97-AF65-F5344CB8AC3E}">
        <p14:creationId xmlns:p14="http://schemas.microsoft.com/office/powerpoint/2010/main" val="29024031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492</TotalTime>
  <Words>293</Words>
  <Application>Microsoft Office PowerPoint</Application>
  <PresentationFormat>On-screen Show (4:3)</PresentationFormat>
  <Paragraphs>31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Century Schoolbook</vt:lpstr>
      <vt:lpstr>Times New Roman</vt:lpstr>
      <vt:lpstr>Wingdings</vt:lpstr>
      <vt:lpstr>Wingdings 2</vt:lpstr>
      <vt:lpstr>مشربية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 – Fourth Edition</dc:title>
  <dc:creator>JM</dc:creator>
  <cp:lastModifiedBy>Asaad Al hijaj</cp:lastModifiedBy>
  <cp:revision>57</cp:revision>
  <dcterms:created xsi:type="dcterms:W3CDTF">2020-06-11T20:10:18Z</dcterms:created>
  <dcterms:modified xsi:type="dcterms:W3CDTF">2022-11-09T14:07:08Z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2019-04-01T00:00:00Z</vt:filetime>
  </property>
  <property fmtid="{D5CDD505-2E9C-101B-9397-08002B2CF9AE}" pid="3" name="Creator">
    <vt:lpwstr>Microsoft® PowerPoint® 2016</vt:lpwstr>
  </property>
  <property fmtid="{D5CDD505-2E9C-101B-9397-08002B2CF9AE}" pid="4" name="LastSaved">
    <vt:filetime>2020-06-11T00:00:00Z</vt:filetime>
  </property>
</Properties>
</file>